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257" r:id="rId13"/>
    <p:sldId id="261" r:id="rId14"/>
    <p:sldId id="262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279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41" r:id="rId38"/>
    <p:sldId id="340" r:id="rId39"/>
    <p:sldId id="339" r:id="rId40"/>
    <p:sldId id="343" r:id="rId41"/>
    <p:sldId id="342" r:id="rId42"/>
    <p:sldId id="345" r:id="rId43"/>
    <p:sldId id="344" r:id="rId44"/>
    <p:sldId id="294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440" autoAdjust="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24.04.2020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FACTOR </a:t>
            </a:r>
            <a:r>
              <a:rPr lang="tr-TR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04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Alpha is </a:t>
            </a:r>
            <a:r>
              <a:rPr lang="tr-TR" dirty="0" smtClean="0"/>
              <a:t>over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.70 </a:t>
            </a:r>
            <a:r>
              <a:rPr lang="tr-TR" dirty="0" smtClean="0"/>
              <a:t>so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it is </a:t>
            </a:r>
            <a:r>
              <a:rPr lang="tr-TR" dirty="0" smtClean="0"/>
              <a:t>reliable</a:t>
            </a:r>
            <a:r>
              <a:rPr lang="en-US" dirty="0" smtClean="0"/>
              <a:t> </a:t>
            </a:r>
            <a:r>
              <a:rPr lang="tr-TR" dirty="0" smtClean="0"/>
              <a:t> enough.</a:t>
            </a:r>
            <a:endParaRPr lang="tr-TR" dirty="0"/>
          </a:p>
          <a:p>
            <a:endParaRPr lang="tr-TR" dirty="0"/>
          </a:p>
          <a:p>
            <a:r>
              <a:rPr lang="tr-TR" dirty="0"/>
              <a:t>No need to delete an </a:t>
            </a:r>
            <a:r>
              <a:rPr lang="tr-TR" dirty="0" smtClean="0"/>
              <a:t>item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But </a:t>
            </a:r>
            <a:r>
              <a:rPr lang="tr-TR" dirty="0" smtClean="0"/>
              <a:t>let’s</a:t>
            </a:r>
            <a:r>
              <a:rPr lang="en-US" dirty="0" smtClean="0"/>
              <a:t> </a:t>
            </a:r>
            <a:r>
              <a:rPr lang="tr-TR" dirty="0" smtClean="0"/>
              <a:t> see </a:t>
            </a:r>
            <a:r>
              <a:rPr lang="tr-TR" dirty="0"/>
              <a:t>if deleting an item will make the alpha much </a:t>
            </a:r>
            <a:r>
              <a:rPr lang="tr-TR" dirty="0" smtClean="0"/>
              <a:t>higher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64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76256" y="620688"/>
            <a:ext cx="792088" cy="5832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748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Factor </a:t>
            </a:r>
            <a:r>
              <a:rPr lang="tr-TR" dirty="0"/>
              <a:t>Analysis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When do we need factor analysis</a:t>
            </a:r>
            <a:r>
              <a:rPr lang="tr-TR" dirty="0" smtClean="0"/>
              <a:t>?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en-US" dirty="0"/>
              <a:t>to explore a content area, </a:t>
            </a:r>
            <a:endParaRPr lang="tr-TR" dirty="0"/>
          </a:p>
          <a:p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smtClean="0"/>
              <a:t>structure </a:t>
            </a:r>
            <a:r>
              <a:rPr lang="en-US" dirty="0"/>
              <a:t>a domain, 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/>
              <a:t>map unknown concepts, </a:t>
            </a:r>
            <a:endParaRPr lang="tr-TR" dirty="0"/>
          </a:p>
          <a:p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/>
              <a:t>classify or reduce data,</a:t>
            </a:r>
            <a:r>
              <a:rPr lang="tr-TR" dirty="0"/>
              <a:t> </a:t>
            </a:r>
          </a:p>
          <a:p>
            <a:r>
              <a:rPr lang="tr-TR" dirty="0" smtClean="0"/>
              <a:t>To</a:t>
            </a:r>
            <a:r>
              <a:rPr lang="en-US" dirty="0" smtClean="0"/>
              <a:t>  </a:t>
            </a:r>
            <a:r>
              <a:rPr lang="tr-TR" dirty="0" smtClean="0"/>
              <a:t>show </a:t>
            </a:r>
            <a:r>
              <a:rPr lang="en-US" dirty="0"/>
              <a:t>causal relationships, </a:t>
            </a:r>
            <a:endParaRPr lang="tr-TR" dirty="0"/>
          </a:p>
          <a:p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/>
              <a:t>screen or transform data, </a:t>
            </a:r>
            <a:endParaRPr lang="tr-TR" dirty="0"/>
          </a:p>
          <a:p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/>
              <a:t>define relationships, </a:t>
            </a:r>
            <a:endParaRPr lang="tr-TR" dirty="0"/>
          </a:p>
          <a:p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/>
              <a:t>test hypotheses, </a:t>
            </a:r>
            <a:endParaRPr lang="tr-TR" dirty="0"/>
          </a:p>
          <a:p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/>
              <a:t>formulate theories,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9711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Two Aproache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>
                <a:solidFill>
                  <a:srgbClr val="FF0000"/>
                </a:solidFill>
              </a:rPr>
              <a:t>1.	Exploratory factor analysis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EFA) </a:t>
            </a:r>
            <a:endParaRPr lang="tr-TR" i="1" dirty="0">
              <a:solidFill>
                <a:srgbClr val="FF0000"/>
              </a:solidFill>
            </a:endParaRPr>
          </a:p>
          <a:p>
            <a:r>
              <a:rPr lang="tr-TR" dirty="0" smtClean="0"/>
              <a:t>It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en-US" dirty="0"/>
              <a:t>used to uncover the underlying structure of a relatively large set of variables. </a:t>
            </a:r>
            <a:endParaRPr lang="tr-TR" dirty="0"/>
          </a:p>
          <a:p>
            <a:r>
              <a:rPr lang="tr-TR" dirty="0" smtClean="0"/>
              <a:t>The</a:t>
            </a:r>
            <a:r>
              <a:rPr lang="en-US" dirty="0" smtClean="0"/>
              <a:t>  </a:t>
            </a:r>
            <a:r>
              <a:rPr lang="en-US" dirty="0"/>
              <a:t>goal is to identify the underlying relationships between measured variables. </a:t>
            </a:r>
            <a:endParaRPr lang="tr-TR" dirty="0"/>
          </a:p>
          <a:p>
            <a:r>
              <a:rPr lang="en-US" dirty="0"/>
              <a:t>It is commonly used by researchers when developing a scale and serves to identify a set of latent constructs underlying a battery of measured variables. </a:t>
            </a:r>
            <a:endParaRPr lang="tr-TR" dirty="0"/>
          </a:p>
          <a:p>
            <a:r>
              <a:rPr lang="en-US" dirty="0"/>
              <a:t>It should be used when the researcher has no a priori hypothesis about factors or patterns of measured variables.</a:t>
            </a:r>
            <a:r>
              <a:rPr lang="tr-T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82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>
                <a:solidFill>
                  <a:srgbClr val="FF0000"/>
                </a:solidFill>
              </a:rPr>
              <a:t>2.	Confirmatory factor </a:t>
            </a:r>
            <a:r>
              <a:rPr lang="tr-TR" i="1" dirty="0" smtClean="0">
                <a:solidFill>
                  <a:srgbClr val="FF0000"/>
                </a:solidFill>
              </a:rPr>
              <a:t>analysis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>
                <a:solidFill>
                  <a:srgbClr val="FF0000"/>
                </a:solidFill>
              </a:rPr>
              <a:t>(CFA)</a:t>
            </a:r>
          </a:p>
          <a:p>
            <a:r>
              <a:rPr lang="en-US" dirty="0"/>
              <a:t>It is used to test whether measures of a construct are consistent with a researcher's understanding of the nature of that construct (or factor).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 objective of confirmatory factor analysis is to test whether the data fit a hypothesized measurement model. </a:t>
            </a:r>
            <a:endParaRPr lang="tr-TR" dirty="0"/>
          </a:p>
          <a:p>
            <a:r>
              <a:rPr lang="en-US" dirty="0"/>
              <a:t>This hypothesized model is based on theory and/or previous analytic research. </a:t>
            </a:r>
          </a:p>
          <a:p>
            <a:r>
              <a:rPr lang="en-US" dirty="0"/>
              <a:t>In </a:t>
            </a:r>
            <a:r>
              <a:rPr lang="tr-TR" dirty="0"/>
              <a:t>CFA</a:t>
            </a:r>
            <a:r>
              <a:rPr lang="en-US" dirty="0"/>
              <a:t>, the researcher first develops a hypothesis about what factors s/he believes are underlying the measures s/he has used and may impose constraints on the model based on these a priori hypotheses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92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Using </a:t>
            </a:r>
            <a:r>
              <a:rPr lang="tr-TR" dirty="0" smtClean="0"/>
              <a:t>factor analysi</a:t>
            </a:r>
            <a:r>
              <a:rPr lang="en-US" dirty="0" smtClean="0"/>
              <a:t>s</a:t>
            </a:r>
            <a:r>
              <a:rPr lang="tr-TR" dirty="0" smtClean="0"/>
              <a:t> </a:t>
            </a:r>
            <a:r>
              <a:rPr lang="tr-TR" dirty="0"/>
              <a:t>in SPSS</a:t>
            </a:r>
            <a:br>
              <a:rPr lang="tr-TR" dirty="0"/>
            </a:br>
            <a:r>
              <a:rPr lang="tr-TR" dirty="0"/>
              <a:t>(EFA)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Step 1. </a:t>
            </a:r>
          </a:p>
          <a:p>
            <a:endParaRPr lang="tr-TR" dirty="0"/>
          </a:p>
          <a:p>
            <a:r>
              <a:rPr lang="tr-TR" dirty="0"/>
              <a:t>Go to </a:t>
            </a:r>
            <a:r>
              <a:rPr lang="tr-TR" dirty="0" smtClean="0"/>
              <a:t>Analyze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/>
              <a:t>Select Reduction (Dimension </a:t>
            </a:r>
            <a:r>
              <a:rPr lang="tr-TR" dirty="0" smtClean="0"/>
              <a:t>Reduction)</a:t>
            </a:r>
            <a:endParaRPr lang="tr-TR" dirty="0"/>
          </a:p>
          <a:p>
            <a:r>
              <a:rPr lang="tr-TR" dirty="0"/>
              <a:t>Select </a:t>
            </a:r>
            <a:r>
              <a:rPr lang="tr-TR" dirty="0" smtClean="0"/>
              <a:t>Facto</a:t>
            </a:r>
            <a:r>
              <a:rPr lang="en-US" dirty="0" smtClean="0"/>
              <a:t>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0310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Sony\Dropbox\Screenshots\Screenshot 2014-05-01 18.26.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23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Step 2.</a:t>
            </a:r>
          </a:p>
          <a:p>
            <a:endParaRPr lang="tr-TR" dirty="0"/>
          </a:p>
          <a:p>
            <a:r>
              <a:rPr lang="tr-TR" dirty="0"/>
              <a:t>Select the variables and transfer them to Variables </a:t>
            </a:r>
            <a:r>
              <a:rPr lang="tr-TR" dirty="0" smtClean="0"/>
              <a:t>box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210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Sony\Dropbox\Screenshots\Screenshot 2014-05-01 18.27.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45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Step 3.</a:t>
            </a:r>
          </a:p>
          <a:p>
            <a:r>
              <a:rPr lang="tr-TR" dirty="0"/>
              <a:t>Select </a:t>
            </a:r>
            <a:r>
              <a:rPr lang="tr-TR" dirty="0" smtClean="0"/>
              <a:t>Descriptives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 smtClean="0"/>
              <a:t>Click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on the statistics </a:t>
            </a:r>
            <a:r>
              <a:rPr lang="tr-TR" dirty="0" smtClean="0"/>
              <a:t>that </a:t>
            </a:r>
            <a:r>
              <a:rPr lang="tr-TR" dirty="0"/>
              <a:t>you </a:t>
            </a:r>
            <a:r>
              <a:rPr lang="tr-TR" dirty="0" smtClean="0"/>
              <a:t>need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/>
              <a:t>E.g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 smtClean="0"/>
              <a:t>Coefficients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 smtClean="0"/>
              <a:t>Significance</a:t>
            </a:r>
            <a:r>
              <a:rPr lang="en-US" dirty="0" smtClean="0"/>
              <a:t> </a:t>
            </a:r>
            <a:r>
              <a:rPr lang="tr-TR" dirty="0" smtClean="0"/>
              <a:t> levels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/>
              <a:t>KMO and </a:t>
            </a:r>
            <a:r>
              <a:rPr lang="tr-TR" dirty="0" smtClean="0"/>
              <a:t>Barlett’s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Then click </a:t>
            </a:r>
            <a:r>
              <a:rPr lang="tr-TR" dirty="0" smtClean="0"/>
              <a:t>Continue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8394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First, let’s </a:t>
            </a:r>
            <a:r>
              <a:rPr lang="en-US" dirty="0" smtClean="0"/>
              <a:t>check</a:t>
            </a:r>
            <a:r>
              <a:rPr lang="tr-TR" dirty="0" smtClean="0"/>
              <a:t> th</a:t>
            </a:r>
            <a:r>
              <a:rPr lang="en-US" dirty="0" smtClean="0"/>
              <a:t>e</a:t>
            </a:r>
            <a:r>
              <a:rPr lang="tr-TR" dirty="0" smtClean="0"/>
              <a:t> reliability</a:t>
            </a:r>
            <a:r>
              <a:rPr lang="en-US" dirty="0" smtClean="0"/>
              <a:t> </a:t>
            </a:r>
            <a:r>
              <a:rPr lang="tr-TR" dirty="0" smtClean="0"/>
              <a:t>of </a:t>
            </a:r>
            <a:r>
              <a:rPr lang="tr-TR" dirty="0"/>
              <a:t>the </a:t>
            </a:r>
            <a:r>
              <a:rPr lang="tr-TR" dirty="0" smtClean="0"/>
              <a:t>scale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/>
              <a:t>Go </a:t>
            </a:r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endParaRPr lang="tr-TR" dirty="0"/>
          </a:p>
          <a:p>
            <a:pPr lvl="2"/>
            <a:r>
              <a:rPr lang="tr-TR" dirty="0"/>
              <a:t>Analyze, </a:t>
            </a:r>
            <a:r>
              <a:rPr lang="en-US" dirty="0" smtClean="0"/>
              <a:t> </a:t>
            </a:r>
            <a:endParaRPr lang="tr-TR" dirty="0"/>
          </a:p>
          <a:p>
            <a:pPr lvl="2"/>
            <a:r>
              <a:rPr lang="tr-TR" dirty="0"/>
              <a:t>Scale </a:t>
            </a:r>
            <a:r>
              <a:rPr lang="tr-TR" dirty="0" smtClean="0"/>
              <a:t>and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endParaRPr lang="tr-TR" dirty="0"/>
          </a:p>
          <a:p>
            <a:pPr lvl="2"/>
            <a:r>
              <a:rPr lang="tr-TR" dirty="0"/>
              <a:t>Reliability </a:t>
            </a:r>
            <a:r>
              <a:rPr lang="tr-TR" dirty="0" smtClean="0"/>
              <a:t>analysis</a:t>
            </a:r>
            <a:r>
              <a:rPr lang="en-US" dirty="0" smtClean="0"/>
              <a:t> </a:t>
            </a:r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490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Sony\Dropbox\Screenshots\Screenshot 2014-05-01 18.29.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228184" y="3068960"/>
            <a:ext cx="792088" cy="33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28184" y="3573016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66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Step 4. Click </a:t>
            </a:r>
            <a:r>
              <a:rPr lang="tr-TR" dirty="0" smtClean="0"/>
              <a:t>Extraction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/>
              <a:t>Select Scree </a:t>
            </a:r>
            <a:r>
              <a:rPr lang="tr-TR" dirty="0" smtClean="0"/>
              <a:t>Plot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Make </a:t>
            </a:r>
            <a:r>
              <a:rPr lang="tr-TR" dirty="0" smtClean="0"/>
              <a:t>sure </a:t>
            </a:r>
            <a:endParaRPr lang="tr-TR" dirty="0"/>
          </a:p>
          <a:p>
            <a:pPr lvl="1"/>
            <a:r>
              <a:rPr lang="tr-TR" dirty="0" smtClean="0"/>
              <a:t>Method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smtClean="0"/>
              <a:t>Principal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Component</a:t>
            </a:r>
          </a:p>
          <a:p>
            <a:pPr lvl="1"/>
            <a:r>
              <a:rPr lang="tr-TR" dirty="0"/>
              <a:t>Correlation matrix is </a:t>
            </a:r>
            <a:r>
              <a:rPr lang="tr-TR" dirty="0" smtClean="0"/>
              <a:t>checked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/>
              <a:t>Eigenvalue is greater </a:t>
            </a:r>
            <a:r>
              <a:rPr lang="tr-TR" dirty="0" smtClean="0"/>
              <a:t>than </a:t>
            </a:r>
            <a:r>
              <a:rPr lang="tr-TR" dirty="0"/>
              <a:t>1</a:t>
            </a:r>
          </a:p>
          <a:p>
            <a:endParaRPr lang="tr-TR" dirty="0"/>
          </a:p>
          <a:p>
            <a:r>
              <a:rPr lang="tr-TR" dirty="0"/>
              <a:t>Click </a:t>
            </a:r>
            <a:r>
              <a:rPr lang="tr-TR" dirty="0" smtClean="0"/>
              <a:t>Continue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25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Sony\Dropbox\Screenshots\Screenshot 2014-05-01 18.36.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16216" y="2204864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36296" y="2636912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56176" y="2564904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56176" y="3212976"/>
            <a:ext cx="16645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40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Step 5. Click </a:t>
            </a:r>
            <a:r>
              <a:rPr lang="tr-TR" dirty="0" smtClean="0"/>
              <a:t>Rotation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Select </a:t>
            </a:r>
            <a:r>
              <a:rPr lang="tr-TR" dirty="0" smtClean="0"/>
              <a:t>Varimax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Click </a:t>
            </a:r>
            <a:r>
              <a:rPr lang="tr-TR" dirty="0" smtClean="0"/>
              <a:t>Continue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16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Sony\Dropbox\Screenshots\Screenshot 2014-05-01 18.44.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123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Step 6. Click </a:t>
            </a:r>
            <a:r>
              <a:rPr lang="tr-TR" dirty="0" smtClean="0"/>
              <a:t>Options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/>
              <a:t>Select </a:t>
            </a:r>
            <a:r>
              <a:rPr lang="tr-TR" dirty="0" smtClean="0"/>
              <a:t>Sorted</a:t>
            </a:r>
            <a:r>
              <a:rPr lang="en-US" dirty="0" smtClean="0"/>
              <a:t> </a:t>
            </a:r>
            <a:r>
              <a:rPr lang="tr-TR" dirty="0" smtClean="0"/>
              <a:t> by</a:t>
            </a:r>
            <a:r>
              <a:rPr lang="en-US" dirty="0" smtClean="0"/>
              <a:t> </a:t>
            </a:r>
            <a:r>
              <a:rPr lang="tr-TR" dirty="0" smtClean="0"/>
              <a:t>Size</a:t>
            </a:r>
            <a:endParaRPr lang="tr-TR" dirty="0"/>
          </a:p>
          <a:p>
            <a:endParaRPr lang="tr-TR" dirty="0"/>
          </a:p>
          <a:p>
            <a:r>
              <a:rPr lang="tr-TR" dirty="0" smtClean="0"/>
              <a:t>Make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sure </a:t>
            </a:r>
            <a:r>
              <a:rPr lang="tr-TR" dirty="0" smtClean="0"/>
              <a:t>Exclude</a:t>
            </a:r>
            <a:r>
              <a:rPr lang="en-US" dirty="0" smtClean="0"/>
              <a:t> </a:t>
            </a:r>
            <a:r>
              <a:rPr lang="tr-TR" dirty="0" smtClean="0"/>
              <a:t> cases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listwise </a:t>
            </a:r>
            <a:r>
              <a:rPr lang="en-US" dirty="0" smtClean="0"/>
              <a:t> </a:t>
            </a:r>
            <a:r>
              <a:rPr lang="tr-TR" dirty="0" smtClean="0"/>
              <a:t>is selected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Click </a:t>
            </a:r>
            <a:r>
              <a:rPr lang="tr-TR" dirty="0" smtClean="0"/>
              <a:t>continue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55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Sony\Dropbox\Screenshots\Screenshot 2014-05-01 18.46.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2420888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72200" y="3212976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02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Step 7: Click </a:t>
            </a:r>
            <a:r>
              <a:rPr lang="tr-TR" dirty="0" smtClean="0"/>
              <a:t>OK</a:t>
            </a:r>
            <a:endParaRPr lang="tr-TR" dirty="0"/>
          </a:p>
          <a:p>
            <a:r>
              <a:rPr lang="tr-TR" dirty="0"/>
              <a:t>You will see the analysis results as Output </a:t>
            </a:r>
            <a:r>
              <a:rPr lang="tr-TR" dirty="0" smtClean="0"/>
              <a:t>document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A) </a:t>
            </a:r>
            <a:r>
              <a:rPr lang="tr-TR" dirty="0" smtClean="0"/>
              <a:t>Correlation</a:t>
            </a:r>
            <a:r>
              <a:rPr lang="en-US" dirty="0" smtClean="0"/>
              <a:t> </a:t>
            </a:r>
            <a:r>
              <a:rPr lang="tr-TR" dirty="0" smtClean="0"/>
              <a:t> matrix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409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ony\Dropbox\Screenshots\Screenshot 2014-05-02 09.53.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851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Analysing </a:t>
            </a:r>
            <a:r>
              <a:rPr lang="en-US" dirty="0" smtClean="0"/>
              <a:t> </a:t>
            </a:r>
            <a:r>
              <a:rPr lang="tr-TR" dirty="0" smtClean="0"/>
              <a:t>correlation </a:t>
            </a:r>
            <a:r>
              <a:rPr lang="tr-TR" dirty="0"/>
              <a:t>matrix</a:t>
            </a:r>
            <a:endParaRPr lang="en-US" dirty="0"/>
          </a:p>
        </p:txBody>
      </p:sp>
      <p:sp>
        <p:nvSpPr>
          <p:cNvPr id="119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If a variable has no relationship with any other variable, it should be taken </a:t>
            </a:r>
            <a:r>
              <a:rPr lang="tr-TR" dirty="0" smtClean="0"/>
              <a:t>ou</a:t>
            </a:r>
            <a:r>
              <a:rPr lang="en-US" dirty="0" smtClean="0"/>
              <a:t>t 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  <a:p>
            <a:r>
              <a:rPr lang="tr-TR" dirty="0"/>
              <a:t>If a variable has a correlation of .9 or above (perfect </a:t>
            </a:r>
            <a:r>
              <a:rPr lang="en-US" dirty="0" smtClean="0"/>
              <a:t> </a:t>
            </a:r>
            <a:r>
              <a:rPr lang="tr-TR" dirty="0" smtClean="0"/>
              <a:t>correlation</a:t>
            </a:r>
            <a:r>
              <a:rPr lang="tr-TR" dirty="0"/>
              <a:t>) with another variable, you should consider taking it </a:t>
            </a:r>
            <a:r>
              <a:rPr lang="tr-TR" dirty="0" smtClean="0"/>
              <a:t>out.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546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Sony\Dropbox\Screenshots\Screenshot 2014-05-01 10.51.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10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B) KMO &amp; </a:t>
            </a:r>
            <a:r>
              <a:rPr lang="tr-TR" dirty="0" smtClean="0"/>
              <a:t>Barlett’s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Test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8025993"/>
              </p:ext>
            </p:extLst>
          </p:nvPr>
        </p:nvGraphicFramePr>
        <p:xfrm>
          <a:off x="827584" y="1340768"/>
          <a:ext cx="5616624" cy="1584175"/>
        </p:xfrm>
        <a:graphic>
          <a:graphicData uri="http://schemas.openxmlformats.org/drawingml/2006/table">
            <a:tbl>
              <a:tblPr/>
              <a:tblGrid>
                <a:gridCol w="2359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5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35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KMO and Bartlett's Test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35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Kaiser-Meyer-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Olkin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Measure of Sampling Adequacy.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,804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3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Bartlett's Test of Sphericity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Approx. Chi-Square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1404,825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435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Sig.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827584" y="3140968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KMO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suitability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data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. </a:t>
            </a:r>
          </a:p>
          <a:p>
            <a:r>
              <a:rPr lang="tr-TR" dirty="0"/>
              <a:t>0,93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data is </a:t>
            </a:r>
            <a:r>
              <a:rPr lang="tr-TR" dirty="0" err="1"/>
              <a:t>perfect</a:t>
            </a:r>
            <a:r>
              <a:rPr lang="tr-TR" dirty="0"/>
              <a:t>. </a:t>
            </a:r>
          </a:p>
          <a:p>
            <a:endParaRPr lang="tr-TR" dirty="0"/>
          </a:p>
          <a:p>
            <a:r>
              <a:rPr lang="tr-TR" dirty="0" err="1"/>
              <a:t>Above</a:t>
            </a:r>
            <a:r>
              <a:rPr lang="tr-TR" dirty="0"/>
              <a:t> 0,8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good</a:t>
            </a:r>
            <a:endParaRPr lang="tr-TR" dirty="0"/>
          </a:p>
          <a:p>
            <a:r>
              <a:rPr lang="tr-TR" dirty="0"/>
              <a:t>0,7-0,8 </a:t>
            </a:r>
            <a:r>
              <a:rPr lang="tr-TR" dirty="0" err="1"/>
              <a:t>good</a:t>
            </a:r>
            <a:r>
              <a:rPr lang="tr-TR" dirty="0"/>
              <a:t>, </a:t>
            </a:r>
          </a:p>
          <a:p>
            <a:r>
              <a:rPr lang="tr-TR" dirty="0"/>
              <a:t>0,5-0,7 </a:t>
            </a:r>
            <a:r>
              <a:rPr lang="tr-TR" dirty="0" err="1"/>
              <a:t>medium</a:t>
            </a:r>
            <a:r>
              <a:rPr lang="tr-TR" dirty="0"/>
              <a:t>, </a:t>
            </a:r>
          </a:p>
          <a:p>
            <a:r>
              <a:rPr lang="tr-TR" dirty="0" err="1"/>
              <a:t>below</a:t>
            </a:r>
            <a:r>
              <a:rPr lang="tr-TR" dirty="0"/>
              <a:t> 0,5,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collect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data</a:t>
            </a:r>
          </a:p>
          <a:p>
            <a:endParaRPr lang="tr-TR" dirty="0"/>
          </a:p>
          <a:p>
            <a:r>
              <a:rPr lang="tr-TR" b="1" dirty="0" err="1"/>
              <a:t>Bartlett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significance</a:t>
            </a:r>
            <a:r>
              <a:rPr lang="tr-TR" dirty="0"/>
              <a:t>.</a:t>
            </a:r>
            <a:endParaRPr lang="en-US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1835696" y="1844824"/>
            <a:ext cx="4176464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1403648" y="2780928"/>
            <a:ext cx="4608512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350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tr-TR" dirty="0"/>
              <a:t>C) </a:t>
            </a:r>
            <a:r>
              <a:rPr lang="tr-TR" dirty="0" smtClean="0"/>
              <a:t>Commonalities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4464140"/>
              </p:ext>
            </p:extLst>
          </p:nvPr>
        </p:nvGraphicFramePr>
        <p:xfrm>
          <a:off x="6300193" y="188640"/>
          <a:ext cx="1992932" cy="6792819"/>
        </p:xfrm>
        <a:graphic>
          <a:graphicData uri="http://schemas.openxmlformats.org/drawingml/2006/table">
            <a:tbl>
              <a:tblPr/>
              <a:tblGrid>
                <a:gridCol w="516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5210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Communalities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Initial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Extraction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,665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,801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,804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,538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,707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,567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,635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,498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,753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,619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,731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,753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,673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,730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,760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,786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,702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,772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,677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,626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452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Q30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,647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290419">
                <a:tc grid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Extraction Method: Principal Component Analysis.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323528" y="1412776"/>
            <a:ext cx="4860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shows the common variances.</a:t>
            </a:r>
            <a:endParaRPr lang="tr-TR" dirty="0"/>
          </a:p>
          <a:p>
            <a:endParaRPr lang="en-US" dirty="0"/>
          </a:p>
          <a:p>
            <a:r>
              <a:rPr lang="en-US" dirty="0"/>
              <a:t>We understand to what extent the variance after factor extraction is common. </a:t>
            </a:r>
          </a:p>
          <a:p>
            <a:endParaRPr lang="en-US" dirty="0"/>
          </a:p>
          <a:p>
            <a:r>
              <a:rPr lang="en-US" dirty="0"/>
              <a:t>E.g. For Question 1, </a:t>
            </a:r>
            <a:r>
              <a:rPr lang="tr-TR" dirty="0"/>
              <a:t>66</a:t>
            </a:r>
            <a:r>
              <a:rPr lang="en-US" dirty="0"/>
              <a:t>% of the variance is common. Some info is missing. </a:t>
            </a:r>
          </a:p>
          <a:p>
            <a:endParaRPr lang="tr-TR" dirty="0"/>
          </a:p>
          <a:p>
            <a:r>
              <a:rPr lang="en-US" dirty="0"/>
              <a:t>The present factors cannot explain all the variance</a:t>
            </a:r>
          </a:p>
        </p:txBody>
      </p:sp>
    </p:spTree>
    <p:extLst>
      <p:ext uri="{BB962C8B-B14F-4D97-AF65-F5344CB8AC3E}">
        <p14:creationId xmlns:p14="http://schemas.microsoft.com/office/powerpoint/2010/main" xmlns="" val="1693877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D) Total </a:t>
            </a:r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Explained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42817"/>
              </p:ext>
            </p:extLst>
          </p:nvPr>
        </p:nvGraphicFramePr>
        <p:xfrm>
          <a:off x="416247" y="692696"/>
          <a:ext cx="8404225" cy="5687590"/>
        </p:xfrm>
        <a:graphic>
          <a:graphicData uri="http://schemas.openxmlformats.org/presentationml/2006/ole">
            <p:oleObj spid="_x0000_s7207" name="Belge" r:id="rId3" imgW="9100138" imgH="7000246" progId="Word.Document.12">
              <p:embed/>
            </p:oleObj>
          </a:graphicData>
        </a:graphic>
      </p:graphicFrame>
      <p:sp>
        <p:nvSpPr>
          <p:cNvPr id="9" name="Dikdörtgen 8"/>
          <p:cNvSpPr/>
          <p:nvPr/>
        </p:nvSpPr>
        <p:spPr>
          <a:xfrm>
            <a:off x="3939884" y="2996952"/>
            <a:ext cx="47365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rotation</a:t>
            </a:r>
            <a:r>
              <a:rPr lang="tr-TR" dirty="0"/>
              <a:t>.</a:t>
            </a:r>
          </a:p>
          <a:p>
            <a:r>
              <a:rPr lang="tr-TR" b="1" dirty="0" err="1">
                <a:solidFill>
                  <a:srgbClr val="0070C0"/>
                </a:solidFill>
              </a:rPr>
              <a:t>There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are</a:t>
            </a:r>
            <a:r>
              <a:rPr lang="tr-TR" b="1" dirty="0">
                <a:solidFill>
                  <a:srgbClr val="0070C0"/>
                </a:solidFill>
              </a:rPr>
              <a:t> 9 </a:t>
            </a:r>
            <a:r>
              <a:rPr lang="tr-TR" b="1" dirty="0" err="1">
                <a:solidFill>
                  <a:srgbClr val="0070C0"/>
                </a:solidFill>
              </a:rPr>
              <a:t>factors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with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eigenvalues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bigger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than</a:t>
            </a:r>
            <a:r>
              <a:rPr lang="tr-TR" b="1" dirty="0">
                <a:solidFill>
                  <a:srgbClr val="0070C0"/>
                </a:solidFill>
              </a:rPr>
              <a:t> 1.</a:t>
            </a:r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</a:t>
            </a:r>
            <a:r>
              <a:rPr lang="tr-TR" dirty="0" err="1"/>
              <a:t>covers</a:t>
            </a:r>
            <a:r>
              <a:rPr lang="tr-TR" dirty="0"/>
              <a:t> 29%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variance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Rotation</a:t>
            </a:r>
            <a:r>
              <a:rPr lang="tr-TR" dirty="0"/>
              <a:t> </a:t>
            </a:r>
            <a:r>
              <a:rPr lang="tr-TR" dirty="0" err="1"/>
              <a:t>equals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importance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</a:t>
            </a:r>
          </a:p>
          <a:p>
            <a:r>
              <a:rPr lang="tr-TR" dirty="0" err="1"/>
              <a:t>Factor</a:t>
            </a:r>
            <a:r>
              <a:rPr lang="tr-TR" dirty="0"/>
              <a:t> 1’s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10% </a:t>
            </a:r>
            <a:r>
              <a:rPr lang="tr-TR" dirty="0" err="1"/>
              <a:t>from</a:t>
            </a:r>
            <a:r>
              <a:rPr lang="tr-TR" dirty="0"/>
              <a:t> 29%.</a:t>
            </a:r>
          </a:p>
          <a:p>
            <a:r>
              <a:rPr lang="tr-TR" dirty="0" err="1"/>
              <a:t>The</a:t>
            </a:r>
            <a:r>
              <a:rPr lang="tr-TR" dirty="0"/>
              <a:t> 9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explain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70% of </a:t>
            </a:r>
            <a:r>
              <a:rPr lang="tr-TR" dirty="0" err="1"/>
              <a:t>the</a:t>
            </a:r>
            <a:r>
              <a:rPr lang="tr-TR" dirty="0"/>
              <a:t> total </a:t>
            </a:r>
            <a:r>
              <a:rPr lang="tr-TR" dirty="0" err="1"/>
              <a:t>variance</a:t>
            </a:r>
            <a:endParaRPr lang="en-US" dirty="0"/>
          </a:p>
        </p:txBody>
      </p:sp>
      <p:cxnSp>
        <p:nvCxnSpPr>
          <p:cNvPr id="31" name="Dirsek Bağlayıcısı 30"/>
          <p:cNvCxnSpPr/>
          <p:nvPr/>
        </p:nvCxnSpPr>
        <p:spPr>
          <a:xfrm>
            <a:off x="539552" y="2636912"/>
            <a:ext cx="4572508" cy="792088"/>
          </a:xfrm>
          <a:prstGeom prst="bent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81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D) Total </a:t>
            </a:r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Explained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2037330"/>
              </p:ext>
            </p:extLst>
          </p:nvPr>
        </p:nvGraphicFramePr>
        <p:xfrm>
          <a:off x="416247" y="692696"/>
          <a:ext cx="8404225" cy="5687590"/>
        </p:xfrm>
        <a:graphic>
          <a:graphicData uri="http://schemas.openxmlformats.org/presentationml/2006/ole">
            <p:oleObj spid="_x0000_s8222" name="Belge" r:id="rId3" imgW="9100138" imgH="7000246" progId="Word.Document.12">
              <p:embed/>
            </p:oleObj>
          </a:graphicData>
        </a:graphic>
      </p:graphicFrame>
      <p:sp>
        <p:nvSpPr>
          <p:cNvPr id="9" name="Dikdörtgen 8"/>
          <p:cNvSpPr/>
          <p:nvPr/>
        </p:nvSpPr>
        <p:spPr>
          <a:xfrm>
            <a:off x="3939884" y="2996952"/>
            <a:ext cx="47365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rotation</a:t>
            </a:r>
            <a:r>
              <a:rPr lang="tr-TR" dirty="0"/>
              <a:t>.</a:t>
            </a:r>
          </a:p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9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bigger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1.</a:t>
            </a:r>
          </a:p>
          <a:p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first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factor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covers</a:t>
            </a:r>
            <a:r>
              <a:rPr lang="tr-TR" dirty="0">
                <a:solidFill>
                  <a:srgbClr val="FF0000"/>
                </a:solidFill>
              </a:rPr>
              <a:t> 29% of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variance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  <a:p>
            <a:r>
              <a:rPr lang="tr-TR" dirty="0" err="1"/>
              <a:t>Rotation</a:t>
            </a:r>
            <a:r>
              <a:rPr lang="tr-TR" dirty="0"/>
              <a:t> </a:t>
            </a:r>
            <a:r>
              <a:rPr lang="tr-TR" dirty="0" err="1"/>
              <a:t>equals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importance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</a:t>
            </a:r>
          </a:p>
          <a:p>
            <a:r>
              <a:rPr lang="tr-TR" dirty="0" err="1"/>
              <a:t>Factor</a:t>
            </a:r>
            <a:r>
              <a:rPr lang="tr-TR" dirty="0"/>
              <a:t> 1’s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10% </a:t>
            </a:r>
            <a:r>
              <a:rPr lang="tr-TR" dirty="0" err="1"/>
              <a:t>from</a:t>
            </a:r>
            <a:r>
              <a:rPr lang="tr-TR" dirty="0"/>
              <a:t> 29%.</a:t>
            </a:r>
          </a:p>
          <a:p>
            <a:r>
              <a:rPr lang="tr-TR" dirty="0" err="1"/>
              <a:t>The</a:t>
            </a:r>
            <a:r>
              <a:rPr lang="tr-TR" dirty="0"/>
              <a:t> 9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explain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70% of </a:t>
            </a:r>
            <a:r>
              <a:rPr lang="tr-TR" dirty="0" err="1"/>
              <a:t>the</a:t>
            </a:r>
            <a:r>
              <a:rPr lang="tr-TR" dirty="0"/>
              <a:t> total </a:t>
            </a:r>
            <a:r>
              <a:rPr lang="tr-TR" dirty="0" err="1"/>
              <a:t>variance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03648" y="1124744"/>
            <a:ext cx="2536237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4008" y="1124744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2555776" y="1340768"/>
            <a:ext cx="3752393" cy="2844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 flipV="1">
            <a:off x="5292080" y="1340768"/>
            <a:ext cx="1124104" cy="2844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7827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D) Total </a:t>
            </a:r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Explained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3207900"/>
              </p:ext>
            </p:extLst>
          </p:nvPr>
        </p:nvGraphicFramePr>
        <p:xfrm>
          <a:off x="416247" y="692696"/>
          <a:ext cx="8404225" cy="5687590"/>
        </p:xfrm>
        <a:graphic>
          <a:graphicData uri="http://schemas.openxmlformats.org/presentationml/2006/ole">
            <p:oleObj spid="_x0000_s9246" name="Belge" r:id="rId3" imgW="9100138" imgH="7000246" progId="Word.Document.12">
              <p:embed/>
            </p:oleObj>
          </a:graphicData>
        </a:graphic>
      </p:graphicFrame>
      <p:sp>
        <p:nvSpPr>
          <p:cNvPr id="9" name="Dikdörtgen 8"/>
          <p:cNvSpPr/>
          <p:nvPr/>
        </p:nvSpPr>
        <p:spPr>
          <a:xfrm>
            <a:off x="3939884" y="2996952"/>
            <a:ext cx="47365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rotation</a:t>
            </a:r>
            <a:r>
              <a:rPr lang="tr-TR" dirty="0"/>
              <a:t>.</a:t>
            </a:r>
          </a:p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9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bigger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1.</a:t>
            </a:r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</a:t>
            </a:r>
            <a:r>
              <a:rPr lang="tr-TR" dirty="0" err="1"/>
              <a:t>covers</a:t>
            </a:r>
            <a:r>
              <a:rPr lang="tr-TR" dirty="0"/>
              <a:t> 29%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variance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>
                <a:solidFill>
                  <a:srgbClr val="7030A0"/>
                </a:solidFill>
              </a:rPr>
              <a:t>Rotation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equals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the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importance</a:t>
            </a:r>
            <a:r>
              <a:rPr lang="tr-TR" dirty="0">
                <a:solidFill>
                  <a:srgbClr val="7030A0"/>
                </a:solidFill>
              </a:rPr>
              <a:t> of </a:t>
            </a:r>
            <a:r>
              <a:rPr lang="tr-TR" dirty="0" err="1">
                <a:solidFill>
                  <a:srgbClr val="7030A0"/>
                </a:solidFill>
              </a:rPr>
              <a:t>the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factors</a:t>
            </a:r>
            <a:r>
              <a:rPr lang="tr-TR" dirty="0">
                <a:solidFill>
                  <a:srgbClr val="7030A0"/>
                </a:solidFill>
              </a:rPr>
              <a:t> </a:t>
            </a:r>
          </a:p>
          <a:p>
            <a:r>
              <a:rPr lang="tr-TR" dirty="0" err="1">
                <a:solidFill>
                  <a:srgbClr val="7030A0"/>
                </a:solidFill>
              </a:rPr>
              <a:t>Factor</a:t>
            </a:r>
            <a:r>
              <a:rPr lang="tr-TR" dirty="0">
                <a:solidFill>
                  <a:srgbClr val="7030A0"/>
                </a:solidFill>
              </a:rPr>
              <a:t> 1’s </a:t>
            </a:r>
            <a:r>
              <a:rPr lang="tr-TR" dirty="0" err="1">
                <a:solidFill>
                  <a:srgbClr val="7030A0"/>
                </a:solidFill>
              </a:rPr>
              <a:t>contribution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reduces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to</a:t>
            </a:r>
            <a:r>
              <a:rPr lang="tr-TR" dirty="0">
                <a:solidFill>
                  <a:srgbClr val="7030A0"/>
                </a:solidFill>
              </a:rPr>
              <a:t> 10% </a:t>
            </a:r>
            <a:r>
              <a:rPr lang="tr-TR" dirty="0" err="1">
                <a:solidFill>
                  <a:srgbClr val="7030A0"/>
                </a:solidFill>
              </a:rPr>
              <a:t>from</a:t>
            </a:r>
            <a:r>
              <a:rPr lang="tr-TR" dirty="0">
                <a:solidFill>
                  <a:srgbClr val="7030A0"/>
                </a:solidFill>
              </a:rPr>
              <a:t> 29%.</a:t>
            </a:r>
          </a:p>
          <a:p>
            <a:r>
              <a:rPr lang="tr-TR" dirty="0" err="1"/>
              <a:t>The</a:t>
            </a:r>
            <a:r>
              <a:rPr lang="tr-TR" dirty="0"/>
              <a:t> 9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explain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70% of </a:t>
            </a:r>
            <a:r>
              <a:rPr lang="tr-TR" dirty="0" err="1"/>
              <a:t>the</a:t>
            </a:r>
            <a:r>
              <a:rPr lang="tr-TR" dirty="0"/>
              <a:t> total </a:t>
            </a:r>
            <a:r>
              <a:rPr lang="tr-TR" dirty="0" err="1"/>
              <a:t>variance</a:t>
            </a:r>
            <a:endParaRPr lang="en-US" dirty="0"/>
          </a:p>
        </p:txBody>
      </p:sp>
      <p:cxnSp>
        <p:nvCxnSpPr>
          <p:cNvPr id="19" name="Düz Ok Bağlayıcısı 18"/>
          <p:cNvCxnSpPr/>
          <p:nvPr/>
        </p:nvCxnSpPr>
        <p:spPr>
          <a:xfrm flipH="1" flipV="1">
            <a:off x="7596336" y="1484784"/>
            <a:ext cx="144016" cy="352839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380312" y="1268760"/>
            <a:ext cx="576064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948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D) Total </a:t>
            </a:r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Explained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265163"/>
              </p:ext>
            </p:extLst>
          </p:nvPr>
        </p:nvGraphicFramePr>
        <p:xfrm>
          <a:off x="416247" y="692696"/>
          <a:ext cx="8404225" cy="5687590"/>
        </p:xfrm>
        <a:graphic>
          <a:graphicData uri="http://schemas.openxmlformats.org/presentationml/2006/ole">
            <p:oleObj spid="_x0000_s10269" name="Belge" r:id="rId3" imgW="9100138" imgH="7000246" progId="Word.Document.12">
              <p:embed/>
            </p:oleObj>
          </a:graphicData>
        </a:graphic>
      </p:graphicFrame>
      <p:sp>
        <p:nvSpPr>
          <p:cNvPr id="9" name="Dikdörtgen 8"/>
          <p:cNvSpPr/>
          <p:nvPr/>
        </p:nvSpPr>
        <p:spPr>
          <a:xfrm>
            <a:off x="3939884" y="2996952"/>
            <a:ext cx="47365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rotation</a:t>
            </a:r>
            <a:r>
              <a:rPr lang="tr-TR" dirty="0"/>
              <a:t>.</a:t>
            </a:r>
          </a:p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9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bigger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1.</a:t>
            </a:r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</a:t>
            </a:r>
            <a:r>
              <a:rPr lang="tr-TR" dirty="0" err="1"/>
              <a:t>covers</a:t>
            </a:r>
            <a:r>
              <a:rPr lang="tr-TR" dirty="0"/>
              <a:t> 29%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variance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Rotation</a:t>
            </a:r>
            <a:r>
              <a:rPr lang="tr-TR" dirty="0"/>
              <a:t> </a:t>
            </a:r>
            <a:r>
              <a:rPr lang="tr-TR" dirty="0" err="1"/>
              <a:t>equals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importance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</a:t>
            </a:r>
          </a:p>
          <a:p>
            <a:r>
              <a:rPr lang="tr-TR" dirty="0" err="1"/>
              <a:t>Factor</a:t>
            </a:r>
            <a:r>
              <a:rPr lang="tr-TR" dirty="0"/>
              <a:t> 1’s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10% </a:t>
            </a:r>
            <a:r>
              <a:rPr lang="tr-TR" dirty="0" err="1"/>
              <a:t>from</a:t>
            </a:r>
            <a:r>
              <a:rPr lang="tr-TR" dirty="0"/>
              <a:t> 29%.</a:t>
            </a:r>
          </a:p>
          <a:p>
            <a:r>
              <a:rPr lang="tr-TR" dirty="0" err="1">
                <a:solidFill>
                  <a:srgbClr val="00B050"/>
                </a:solidFill>
              </a:rPr>
              <a:t>The</a:t>
            </a:r>
            <a:r>
              <a:rPr lang="tr-TR" dirty="0">
                <a:solidFill>
                  <a:srgbClr val="00B050"/>
                </a:solidFill>
              </a:rPr>
              <a:t> 9 </a:t>
            </a:r>
            <a:r>
              <a:rPr lang="tr-TR" dirty="0" err="1">
                <a:solidFill>
                  <a:srgbClr val="00B050"/>
                </a:solidFill>
              </a:rPr>
              <a:t>factors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explain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about</a:t>
            </a:r>
            <a:r>
              <a:rPr lang="tr-TR" dirty="0">
                <a:solidFill>
                  <a:srgbClr val="00B050"/>
                </a:solidFill>
              </a:rPr>
              <a:t> 70% of </a:t>
            </a:r>
            <a:r>
              <a:rPr lang="tr-TR" dirty="0" err="1">
                <a:solidFill>
                  <a:srgbClr val="00B050"/>
                </a:solidFill>
              </a:rPr>
              <a:t>the</a:t>
            </a:r>
            <a:r>
              <a:rPr lang="tr-TR" dirty="0">
                <a:solidFill>
                  <a:srgbClr val="00B050"/>
                </a:solidFill>
              </a:rPr>
              <a:t> total </a:t>
            </a:r>
            <a:r>
              <a:rPr lang="tr-TR" dirty="0" err="1">
                <a:solidFill>
                  <a:srgbClr val="00B050"/>
                </a:solidFill>
              </a:rPr>
              <a:t>variance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 flipV="1">
            <a:off x="6876256" y="2780928"/>
            <a:ext cx="1512168" cy="28083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Oval 7167"/>
          <p:cNvSpPr/>
          <p:nvPr/>
        </p:nvSpPr>
        <p:spPr>
          <a:xfrm>
            <a:off x="8316416" y="2564904"/>
            <a:ext cx="504056" cy="1980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72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D) Total </a:t>
            </a:r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Explained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0102076"/>
              </p:ext>
            </p:extLst>
          </p:nvPr>
        </p:nvGraphicFramePr>
        <p:xfrm>
          <a:off x="416247" y="692696"/>
          <a:ext cx="8404225" cy="5687590"/>
        </p:xfrm>
        <a:graphic>
          <a:graphicData uri="http://schemas.openxmlformats.org/presentationml/2006/ole">
            <p:oleObj spid="_x0000_s11291" name="Belge" r:id="rId3" imgW="9100138" imgH="7000246" progId="Word.Document.12">
              <p:embed/>
            </p:oleObj>
          </a:graphicData>
        </a:graphic>
      </p:graphicFrame>
      <p:sp>
        <p:nvSpPr>
          <p:cNvPr id="9" name="Dikdörtgen 8"/>
          <p:cNvSpPr/>
          <p:nvPr/>
        </p:nvSpPr>
        <p:spPr>
          <a:xfrm>
            <a:off x="3939884" y="2996952"/>
            <a:ext cx="47365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Eigenvalues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rotation</a:t>
            </a:r>
            <a:r>
              <a:rPr lang="tr-TR" dirty="0"/>
              <a:t>.</a:t>
            </a:r>
          </a:p>
          <a:p>
            <a:r>
              <a:rPr lang="tr-TR" dirty="0" err="1">
                <a:solidFill>
                  <a:srgbClr val="0070C0"/>
                </a:solidFill>
              </a:rPr>
              <a:t>There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are</a:t>
            </a:r>
            <a:r>
              <a:rPr lang="tr-TR" dirty="0">
                <a:solidFill>
                  <a:srgbClr val="0070C0"/>
                </a:solidFill>
              </a:rPr>
              <a:t> 9 </a:t>
            </a:r>
            <a:r>
              <a:rPr lang="tr-TR" dirty="0" err="1">
                <a:solidFill>
                  <a:srgbClr val="0070C0"/>
                </a:solidFill>
              </a:rPr>
              <a:t>factors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with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eigenvalues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bigger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than</a:t>
            </a:r>
            <a:r>
              <a:rPr lang="tr-TR" dirty="0">
                <a:solidFill>
                  <a:srgbClr val="0070C0"/>
                </a:solidFill>
              </a:rPr>
              <a:t> 1.</a:t>
            </a:r>
          </a:p>
          <a:p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first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factor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covers</a:t>
            </a:r>
            <a:r>
              <a:rPr lang="tr-TR" dirty="0">
                <a:solidFill>
                  <a:srgbClr val="FF0000"/>
                </a:solidFill>
              </a:rPr>
              <a:t> 29% of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variance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  <a:p>
            <a:r>
              <a:rPr lang="tr-TR" dirty="0" err="1">
                <a:solidFill>
                  <a:srgbClr val="7030A0"/>
                </a:solidFill>
              </a:rPr>
              <a:t>Rotation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equals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the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importance</a:t>
            </a:r>
            <a:r>
              <a:rPr lang="tr-TR" dirty="0">
                <a:solidFill>
                  <a:srgbClr val="7030A0"/>
                </a:solidFill>
              </a:rPr>
              <a:t> of </a:t>
            </a:r>
            <a:r>
              <a:rPr lang="tr-TR" dirty="0" err="1">
                <a:solidFill>
                  <a:srgbClr val="7030A0"/>
                </a:solidFill>
              </a:rPr>
              <a:t>the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factors</a:t>
            </a:r>
            <a:r>
              <a:rPr lang="tr-TR" dirty="0">
                <a:solidFill>
                  <a:srgbClr val="7030A0"/>
                </a:solidFill>
              </a:rPr>
              <a:t> </a:t>
            </a:r>
          </a:p>
          <a:p>
            <a:r>
              <a:rPr lang="tr-TR" dirty="0" err="1">
                <a:solidFill>
                  <a:srgbClr val="7030A0"/>
                </a:solidFill>
              </a:rPr>
              <a:t>Factor</a:t>
            </a:r>
            <a:r>
              <a:rPr lang="tr-TR" dirty="0">
                <a:solidFill>
                  <a:srgbClr val="7030A0"/>
                </a:solidFill>
              </a:rPr>
              <a:t> 1’s </a:t>
            </a:r>
            <a:r>
              <a:rPr lang="tr-TR" dirty="0" err="1">
                <a:solidFill>
                  <a:srgbClr val="7030A0"/>
                </a:solidFill>
              </a:rPr>
              <a:t>contribution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reduces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to</a:t>
            </a:r>
            <a:r>
              <a:rPr lang="tr-TR" dirty="0">
                <a:solidFill>
                  <a:srgbClr val="7030A0"/>
                </a:solidFill>
              </a:rPr>
              <a:t> 10% </a:t>
            </a:r>
            <a:r>
              <a:rPr lang="tr-TR" dirty="0" err="1">
                <a:solidFill>
                  <a:srgbClr val="7030A0"/>
                </a:solidFill>
              </a:rPr>
              <a:t>from</a:t>
            </a:r>
            <a:r>
              <a:rPr lang="tr-TR" dirty="0">
                <a:solidFill>
                  <a:srgbClr val="7030A0"/>
                </a:solidFill>
              </a:rPr>
              <a:t> 29%.</a:t>
            </a:r>
          </a:p>
          <a:p>
            <a:r>
              <a:rPr lang="tr-TR" dirty="0" err="1">
                <a:solidFill>
                  <a:srgbClr val="00B050"/>
                </a:solidFill>
              </a:rPr>
              <a:t>The</a:t>
            </a:r>
            <a:r>
              <a:rPr lang="tr-TR" dirty="0">
                <a:solidFill>
                  <a:srgbClr val="00B050"/>
                </a:solidFill>
              </a:rPr>
              <a:t> 9 </a:t>
            </a:r>
            <a:r>
              <a:rPr lang="tr-TR" dirty="0" err="1">
                <a:solidFill>
                  <a:srgbClr val="00B050"/>
                </a:solidFill>
              </a:rPr>
              <a:t>factors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explain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about</a:t>
            </a:r>
            <a:r>
              <a:rPr lang="tr-TR" dirty="0">
                <a:solidFill>
                  <a:srgbClr val="00B050"/>
                </a:solidFill>
              </a:rPr>
              <a:t> 70% of </a:t>
            </a:r>
            <a:r>
              <a:rPr lang="tr-TR" dirty="0" err="1">
                <a:solidFill>
                  <a:srgbClr val="00B050"/>
                </a:solidFill>
              </a:rPr>
              <a:t>the</a:t>
            </a:r>
            <a:r>
              <a:rPr lang="tr-TR" dirty="0">
                <a:solidFill>
                  <a:srgbClr val="00B050"/>
                </a:solidFill>
              </a:rPr>
              <a:t> total </a:t>
            </a:r>
            <a:r>
              <a:rPr lang="tr-TR" dirty="0" err="1">
                <a:solidFill>
                  <a:srgbClr val="00B050"/>
                </a:solidFill>
              </a:rPr>
              <a:t>variance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03648" y="1124744"/>
            <a:ext cx="2536237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4008" y="1124744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2555776" y="1340768"/>
            <a:ext cx="3752393" cy="2844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 flipV="1">
            <a:off x="5292080" y="1340768"/>
            <a:ext cx="1124104" cy="2844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 flipH="1" flipV="1">
            <a:off x="7596336" y="1484784"/>
            <a:ext cx="144016" cy="352839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 flipV="1">
            <a:off x="6876256" y="2780928"/>
            <a:ext cx="1512168" cy="28083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380312" y="1268760"/>
            <a:ext cx="576064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Dirsek Bağlayıcısı 30"/>
          <p:cNvCxnSpPr/>
          <p:nvPr/>
        </p:nvCxnSpPr>
        <p:spPr>
          <a:xfrm>
            <a:off x="539552" y="2636912"/>
            <a:ext cx="4572508" cy="792088"/>
          </a:xfrm>
          <a:prstGeom prst="bent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Oval 7167"/>
          <p:cNvSpPr/>
          <p:nvPr/>
        </p:nvSpPr>
        <p:spPr>
          <a:xfrm>
            <a:off x="8316416" y="2564904"/>
            <a:ext cx="504056" cy="1980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362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E) Component </a:t>
            </a:r>
            <a:r>
              <a:rPr lang="tr-TR" dirty="0" smtClean="0"/>
              <a:t>Matrix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(factor </a:t>
            </a:r>
            <a:r>
              <a:rPr lang="tr-TR" dirty="0" smtClean="0"/>
              <a:t>loads)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800" dirty="0"/>
              <a:t>Normally loadings bigger than 0,3 are accepted to be </a:t>
            </a:r>
            <a:r>
              <a:rPr lang="tr-TR" sz="2800" dirty="0" smtClean="0"/>
              <a:t>important</a:t>
            </a:r>
            <a:r>
              <a:rPr lang="en-US" sz="2800" dirty="0" smtClean="0"/>
              <a:t> 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/>
              <a:t>But the number of the sampling is also </a:t>
            </a:r>
            <a:r>
              <a:rPr lang="tr-TR" sz="2800" dirty="0" smtClean="0"/>
              <a:t>important</a:t>
            </a:r>
            <a:r>
              <a:rPr lang="en-US" sz="2800" dirty="0" smtClean="0"/>
              <a:t> </a:t>
            </a:r>
            <a:endParaRPr lang="tr-TR" sz="2800" dirty="0"/>
          </a:p>
          <a:p>
            <a:pPr lvl="1">
              <a:lnSpc>
                <a:spcPct val="90000"/>
              </a:lnSpc>
            </a:pPr>
            <a:r>
              <a:rPr lang="tr-TR" sz="2000" dirty="0" smtClean="0"/>
              <a:t>For</a:t>
            </a:r>
            <a:r>
              <a:rPr lang="en-US" sz="2000" dirty="0" smtClean="0"/>
              <a:t> </a:t>
            </a:r>
            <a:r>
              <a:rPr lang="tr-TR" sz="2000" dirty="0" smtClean="0"/>
              <a:t> </a:t>
            </a:r>
            <a:r>
              <a:rPr lang="tr-TR" sz="2000" dirty="0"/>
              <a:t>50 : 0,722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For</a:t>
            </a:r>
            <a:r>
              <a:rPr lang="en-US" sz="2000" dirty="0" smtClean="0"/>
              <a:t> </a:t>
            </a:r>
            <a:r>
              <a:rPr lang="tr-TR" sz="2000" dirty="0" smtClean="0"/>
              <a:t> </a:t>
            </a:r>
            <a:r>
              <a:rPr lang="tr-TR" sz="2000" dirty="0"/>
              <a:t>100: 0,512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For</a:t>
            </a:r>
            <a:r>
              <a:rPr lang="en-US" sz="2000" dirty="0" smtClean="0"/>
              <a:t> </a:t>
            </a:r>
            <a:r>
              <a:rPr lang="tr-TR" sz="2000" dirty="0" smtClean="0"/>
              <a:t> </a:t>
            </a:r>
            <a:r>
              <a:rPr lang="tr-TR" sz="2000" dirty="0"/>
              <a:t>200: 0,364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For</a:t>
            </a:r>
            <a:r>
              <a:rPr lang="en-US" sz="2000" dirty="0" smtClean="0"/>
              <a:t> </a:t>
            </a:r>
            <a:r>
              <a:rPr lang="tr-TR" sz="2000" dirty="0" smtClean="0"/>
              <a:t> </a:t>
            </a:r>
            <a:r>
              <a:rPr lang="tr-TR" sz="2000" dirty="0"/>
              <a:t>300: 0,298</a:t>
            </a:r>
          </a:p>
          <a:p>
            <a:pPr lvl="1">
              <a:lnSpc>
                <a:spcPct val="90000"/>
              </a:lnSpc>
            </a:pPr>
            <a:endParaRPr lang="tr-TR" sz="2000" dirty="0"/>
          </a:p>
          <a:p>
            <a:r>
              <a:rPr lang="tr-TR" dirty="0"/>
              <a:t>For our data (150 participants) we can </a:t>
            </a:r>
            <a:r>
              <a:rPr lang="tr-TR" dirty="0" smtClean="0"/>
              <a:t>accept </a:t>
            </a:r>
            <a:r>
              <a:rPr lang="tr-TR" dirty="0"/>
              <a:t>0,40.</a:t>
            </a:r>
          </a:p>
          <a:p>
            <a:endParaRPr lang="tr-TR" dirty="0"/>
          </a:p>
          <a:p>
            <a:r>
              <a:rPr lang="tr-TR" dirty="0"/>
              <a:t>To analyze the loadings let’s look at the component matrix </a:t>
            </a:r>
            <a:r>
              <a:rPr lang="tr-TR" dirty="0" smtClean="0"/>
              <a:t>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276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210419"/>
              </p:ext>
            </p:extLst>
          </p:nvPr>
        </p:nvGraphicFramePr>
        <p:xfrm>
          <a:off x="395535" y="131763"/>
          <a:ext cx="5400600" cy="7112000"/>
        </p:xfrm>
        <a:graphic>
          <a:graphicData uri="http://schemas.openxmlformats.org/drawingml/2006/table">
            <a:tbl>
              <a:tblPr/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6788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Component </a:t>
                      </a:r>
                      <a:r>
                        <a:rPr lang="en-US" sz="6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Matrix</a:t>
                      </a:r>
                      <a:r>
                        <a:rPr lang="en-US" sz="600" b="1" baseline="30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788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Component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,736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-,100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-,256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,325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,725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,120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-,173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-,135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,715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-,132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,179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,254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-,642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,166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,282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-,201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,304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,641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-,081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,261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-,310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-,353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-,105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-,179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-,629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,180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,183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-,184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,067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-,616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,284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-,317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-,138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,616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421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-,203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,609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-,383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,353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-,033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,244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-,230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,597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-,317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-,260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-,102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,584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,402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,403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,569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,279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-,473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-,151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-,121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,567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-,235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-,124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,286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,161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,432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,557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-,150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,358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,196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,556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,334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-,274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-,184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-,058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-,086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,556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426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,027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,285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,243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-,514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,360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-,153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,178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-,023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,503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487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-,208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-,321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-,191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,485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,337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,186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,297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,482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,475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,430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,122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,476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,209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,468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,380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,614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-,265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,255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,021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-,174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-,036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,564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-,281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,367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,277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,367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-,500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,478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,294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-,195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,577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-,161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-,107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-,129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-,483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,567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,299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,242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,062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-,404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,449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,299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-,196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,434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-,447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,246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-,130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-,388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,525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,201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,342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-,234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-,249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-,381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-,066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,339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-,373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,519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86788">
                <a:tc gridSpan="10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Extraction Method: Principal Component Analysis.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86788">
                <a:tc gridSpan="10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a. 9 components extracted.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5940152" y="69269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Before</a:t>
            </a:r>
            <a:r>
              <a:rPr lang="tr-TR" b="1" dirty="0"/>
              <a:t> </a:t>
            </a:r>
            <a:r>
              <a:rPr lang="tr-TR" b="1" dirty="0" err="1"/>
              <a:t>rotation</a:t>
            </a:r>
            <a:r>
              <a:rPr lang="tr-TR" b="1" dirty="0"/>
              <a:t>, </a:t>
            </a:r>
            <a:r>
              <a:rPr lang="tr-TR" b="1" dirty="0" err="1"/>
              <a:t>m</a:t>
            </a:r>
            <a:r>
              <a:rPr lang="tr-TR" dirty="0" err="1"/>
              <a:t>ost</a:t>
            </a:r>
            <a:r>
              <a:rPr lang="tr-TR" dirty="0"/>
              <a:t> </a:t>
            </a:r>
            <a:r>
              <a:rPr lang="tr-TR" dirty="0" err="1"/>
              <a:t>variables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0,40)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5940152" y="263691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in 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scree</a:t>
            </a:r>
            <a:r>
              <a:rPr lang="tr-TR" dirty="0"/>
              <a:t> </a:t>
            </a:r>
            <a:r>
              <a:rPr lang="tr-TR" dirty="0" err="1"/>
              <a:t>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295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F) Scree </a:t>
            </a:r>
            <a:r>
              <a:rPr lang="tr-TR" dirty="0" smtClean="0"/>
              <a:t>Plot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85875" y="1614487"/>
            <a:ext cx="5962650" cy="477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493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Select the items and transfer them into the box on the right (under </a:t>
            </a:r>
            <a:r>
              <a:rPr lang="tr-TR" dirty="0" smtClean="0"/>
              <a:t>‘</a:t>
            </a:r>
            <a:r>
              <a:rPr lang="en-US" dirty="0" smtClean="0"/>
              <a:t> </a:t>
            </a:r>
            <a:r>
              <a:rPr lang="tr-TR" dirty="0" smtClean="0"/>
              <a:t>Items)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62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To see the common themes of the variables under each factor, we should check the loadings after </a:t>
            </a:r>
            <a:r>
              <a:rPr lang="tr-TR" sz="2800" dirty="0" smtClean="0"/>
              <a:t>rotation</a:t>
            </a:r>
            <a:r>
              <a:rPr lang="en-US" sz="2800" dirty="0" smtClean="0"/>
              <a:t>  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/>
              <a:t>Let’s accept the ones loading above </a:t>
            </a:r>
            <a:r>
              <a:rPr lang="tr-TR" sz="2800" dirty="0" smtClean="0"/>
              <a:t>0,40</a:t>
            </a:r>
            <a:r>
              <a:rPr lang="en-US" sz="2800" dirty="0" smtClean="0"/>
              <a:t>  </a:t>
            </a:r>
            <a:endParaRPr lang="tr-TR" sz="2800" dirty="0"/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17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0193121"/>
              </p:ext>
            </p:extLst>
          </p:nvPr>
        </p:nvGraphicFramePr>
        <p:xfrm>
          <a:off x="395536" y="185014"/>
          <a:ext cx="7416820" cy="6705600"/>
        </p:xfrm>
        <a:graphic>
          <a:graphicData uri="http://schemas.openxmlformats.org/drawingml/2006/table">
            <a:tbl>
              <a:tblPr/>
              <a:tblGrid>
                <a:gridCol w="741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2458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Rotated Component </a:t>
                      </a:r>
                      <a:r>
                        <a:rPr lang="en-US" sz="6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Matrix</a:t>
                      </a:r>
                      <a:r>
                        <a:rPr lang="en-US" sz="600" b="1" baseline="30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58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Component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,813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,746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,323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,684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-,346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,190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,589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,265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,172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,061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-,235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,550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,367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,528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,208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,276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,487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,770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,291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,391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,624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-,043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,175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-,066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,555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,291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-,421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-,186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,541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-,241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,202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,526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,263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,077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,339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-,240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-,225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-,749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,201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-,718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-,196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,199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-,088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-,050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-,169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-,065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,564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,335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-,231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-,559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,450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-,024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,358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-,172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-,513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-,333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-,189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-,210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,263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,503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,391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,169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,185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,805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-,190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,040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,068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,645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-,272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,261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,276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,254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,642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,281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-,052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-,179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,776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-,085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Q30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-,024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-,124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-,199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,665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-,326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-,134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-,087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-,163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-,039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,615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-,062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-,136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,125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,080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-,294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,757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,185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-,034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,026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,178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,207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,700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,378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-,153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,201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,266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,454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-,179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,513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,158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-,057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-,029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,109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,019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,864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-,075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,097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,037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-,005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-,125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,274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,781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,169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-,250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9245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Q19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,132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,281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,231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,689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-,195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780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Q23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,005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-,082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-,139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,128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-,116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-,094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-,083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,840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7973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ony\Dropbox\Screenshots\Screenshot 2014-05-02 09.53.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152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Now it’s time to decide the factors, their labels, and the items under each </a:t>
            </a:r>
            <a:r>
              <a:rPr lang="tr-TR" dirty="0" smtClean="0"/>
              <a:t>factor</a:t>
            </a:r>
            <a:r>
              <a:rPr lang="en-US" dirty="0" smtClean="0"/>
              <a:t>. 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/>
              <a:t>After reviewing the literature, you have decided to group the items under these </a:t>
            </a:r>
            <a:r>
              <a:rPr lang="tr-TR" dirty="0" smtClean="0"/>
              <a:t>categories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pPr lvl="1"/>
            <a:r>
              <a:rPr lang="tr-TR" sz="2600" b="1" dirty="0"/>
              <a:t>External attribution:</a:t>
            </a:r>
            <a:r>
              <a:rPr lang="tr-TR" sz="2600" dirty="0"/>
              <a:t> Assessment measures students future and intelligence or the quality of </a:t>
            </a:r>
            <a:r>
              <a:rPr lang="tr-TR" sz="2600" dirty="0" smtClean="0"/>
              <a:t>schooling</a:t>
            </a:r>
            <a:r>
              <a:rPr lang="en-US" sz="2600" dirty="0" smtClean="0"/>
              <a:t> </a:t>
            </a:r>
            <a:endParaRPr lang="en-US" sz="2600" dirty="0"/>
          </a:p>
          <a:p>
            <a:pPr lvl="1"/>
            <a:r>
              <a:rPr lang="tr-TR" sz="2600" b="1" dirty="0"/>
              <a:t>Improvement</a:t>
            </a:r>
            <a:r>
              <a:rPr lang="tr-TR" sz="2600" dirty="0"/>
              <a:t>: Assessment improves students’ learning and teachers’ </a:t>
            </a:r>
            <a:r>
              <a:rPr lang="tr-TR" sz="2600" dirty="0" smtClean="0"/>
              <a:t>teaching</a:t>
            </a:r>
            <a:endParaRPr lang="en-US" sz="2600" dirty="0"/>
          </a:p>
          <a:p>
            <a:pPr lvl="1"/>
            <a:r>
              <a:rPr lang="tr-TR" sz="2600" b="1" dirty="0"/>
              <a:t>Irrelevance</a:t>
            </a:r>
            <a:r>
              <a:rPr lang="tr-TR" sz="2600" dirty="0"/>
              <a:t>: Assessment is ignored or perceived </a:t>
            </a:r>
            <a:r>
              <a:rPr lang="tr-TR" sz="2600" dirty="0" smtClean="0"/>
              <a:t>negatively</a:t>
            </a:r>
            <a:r>
              <a:rPr lang="en-US" sz="2600" dirty="0" smtClean="0"/>
              <a:t>  </a:t>
            </a:r>
            <a:endParaRPr lang="en-US" sz="2600" dirty="0"/>
          </a:p>
          <a:p>
            <a:pPr lvl="1"/>
            <a:r>
              <a:rPr lang="tr-TR" sz="2600" b="1" dirty="0"/>
              <a:t>Affect</a:t>
            </a:r>
            <a:r>
              <a:rPr lang="tr-TR" sz="2600" dirty="0"/>
              <a:t>: Assessment is enjoyable and benefits the class </a:t>
            </a:r>
            <a:r>
              <a:rPr lang="tr-TR" sz="2600" dirty="0" smtClean="0"/>
              <a:t>environment</a:t>
            </a:r>
            <a:r>
              <a:rPr lang="en-US" sz="2600" dirty="0" smtClean="0"/>
              <a:t>  </a:t>
            </a:r>
            <a:r>
              <a:rPr lang="tr-TR" sz="2600" dirty="0"/>
              <a:t/>
            </a:r>
            <a:br>
              <a:rPr lang="tr-TR" sz="2600" dirty="0"/>
            </a:br>
            <a:endParaRPr lang="en-US" sz="2600" dirty="0"/>
          </a:p>
          <a:p>
            <a:endParaRPr lang="tr-TR" dirty="0"/>
          </a:p>
          <a:p>
            <a:r>
              <a:rPr lang="tr-TR" dirty="0"/>
              <a:t>Now, look at the questionnaire items and factor loadings and decide the factors</a:t>
            </a:r>
            <a:r>
              <a:rPr lang="tr-TR" dirty="0" smtClean="0"/>
              <a:t>.</a:t>
            </a:r>
            <a:r>
              <a:rPr lang="en-US" dirty="0" smtClean="0"/>
              <a:t>  </a:t>
            </a:r>
            <a:endParaRPr lang="en-US" dirty="0"/>
          </a:p>
          <a:p>
            <a:endParaRPr lang="tr-TR" dirty="0"/>
          </a:p>
          <a:p>
            <a:r>
              <a:rPr lang="tr-TR" dirty="0"/>
              <a:t>At this step, we may need some qualitative decisions as well</a:t>
            </a:r>
            <a:r>
              <a:rPr lang="tr-TR" dirty="0" smtClean="0"/>
              <a:t>.</a:t>
            </a:r>
            <a:r>
              <a:rPr lang="en-US" dirty="0" smtClean="0"/>
              <a:t>  </a:t>
            </a:r>
            <a:endParaRPr lang="tr-TR" dirty="0"/>
          </a:p>
          <a:p>
            <a:pPr lvl="1"/>
            <a:r>
              <a:rPr lang="tr-TR" sz="2600" dirty="0"/>
              <a:t>See which items can be grouped under the </a:t>
            </a:r>
            <a:r>
              <a:rPr lang="tr-TR" sz="2600" dirty="0" smtClean="0"/>
              <a:t>lables</a:t>
            </a:r>
            <a:r>
              <a:rPr lang="en-US" sz="2600" dirty="0" smtClean="0"/>
              <a:t>  </a:t>
            </a:r>
            <a:endParaRPr lang="tr-TR" sz="2600" dirty="0"/>
          </a:p>
          <a:p>
            <a:pPr lvl="1"/>
            <a:r>
              <a:rPr lang="tr-TR" sz="2600" dirty="0"/>
              <a:t>(if you don’t have previously decided labels, you also need to decide the lables of the factos</a:t>
            </a:r>
            <a:r>
              <a:rPr lang="tr-TR" sz="2600" dirty="0" smtClean="0"/>
              <a:t>)</a:t>
            </a:r>
            <a:r>
              <a:rPr lang="en-US" sz="2600" dirty="0" smtClean="0"/>
              <a:t>  </a:t>
            </a:r>
            <a:endParaRPr lang="tr-TR" sz="2600" dirty="0"/>
          </a:p>
          <a:p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sz="2600" dirty="0"/>
              <a:t>If there are some unrelated items, see whether it can fit in another factor</a:t>
            </a:r>
            <a:r>
              <a:rPr lang="tr-TR" sz="2600" dirty="0" smtClean="0"/>
              <a:t>.</a:t>
            </a:r>
            <a:r>
              <a:rPr lang="en-US" sz="2600" dirty="0" smtClean="0"/>
              <a:t>   </a:t>
            </a:r>
            <a:endParaRPr lang="tr-TR" sz="26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65456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yunus.hacettepe.edu.tr/~</a:t>
            </a:r>
            <a:r>
              <a:rPr lang="tr-TR" dirty="0" err="1"/>
              <a:t>tonta</a:t>
            </a:r>
            <a:r>
              <a:rPr lang="tr-TR" dirty="0"/>
              <a:t>/</a:t>
            </a:r>
            <a:r>
              <a:rPr lang="tr-TR" dirty="0" err="1"/>
              <a:t>courses</a:t>
            </a:r>
            <a:r>
              <a:rPr lang="tr-TR" dirty="0"/>
              <a:t>/spring2008/bby208/</a:t>
            </a:r>
          </a:p>
          <a:p>
            <a:r>
              <a:rPr lang="tr-TR" dirty="0"/>
              <a:t>Büyüköztürk, Ş. (2009). </a:t>
            </a:r>
            <a:r>
              <a:rPr lang="tr-TR" i="1" dirty="0"/>
              <a:t>Sosyal Bilimler İçin Veri Analizi El Kitabı, </a:t>
            </a:r>
            <a:r>
              <a:rPr lang="tr-TR" dirty="0" err="1"/>
              <a:t>Ankara:Pegem</a:t>
            </a:r>
            <a:r>
              <a:rPr lang="tr-TR" dirty="0"/>
              <a:t> Akademi</a:t>
            </a:r>
          </a:p>
          <a:p>
            <a:r>
              <a:rPr lang="en-US" dirty="0"/>
              <a:t>http://www.hawaii.edu/powerkills/UFA.HTM</a:t>
            </a:r>
          </a:p>
        </p:txBody>
      </p:sp>
    </p:spTree>
    <p:extLst>
      <p:ext uri="{BB962C8B-B14F-4D97-AF65-F5344CB8AC3E}">
        <p14:creationId xmlns:p14="http://schemas.microsoft.com/office/powerpoint/2010/main" xmlns="" val="340991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Sony\Dropbox\Screenshots\Screenshot 2014-05-01 10.53.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915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Click on Statistics and select the analysis that you need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pPr lvl="1"/>
            <a:r>
              <a:rPr lang="tr-TR" dirty="0" smtClean="0"/>
              <a:t>Item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 smtClean="0"/>
              <a:t>Scale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/>
              <a:t>Scale if item </a:t>
            </a:r>
            <a:r>
              <a:rPr lang="tr-TR" dirty="0" smtClean="0"/>
              <a:t>deleted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 smtClean="0"/>
              <a:t>Correlations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tr-TR" dirty="0"/>
              <a:t>Means, </a:t>
            </a:r>
            <a:r>
              <a:rPr lang="tr-TR" dirty="0" smtClean="0"/>
              <a:t>etc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19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Sony\Dropbox\Screenshots\Screenshot 2014-05-01 10.55.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347864" y="1988840"/>
            <a:ext cx="432048" cy="1345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99992" y="2132856"/>
            <a:ext cx="100811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98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Then click </a:t>
            </a:r>
            <a:r>
              <a:rPr lang="tr-TR" dirty="0" smtClean="0"/>
              <a:t>continue</a:t>
            </a:r>
            <a:r>
              <a:rPr lang="tr-TR" dirty="0"/>
              <a:t>, and </a:t>
            </a:r>
            <a:r>
              <a:rPr lang="tr-TR" dirty="0" smtClean="0"/>
              <a:t>then </a:t>
            </a:r>
            <a:r>
              <a:rPr lang="tr-TR" dirty="0"/>
              <a:t>OK</a:t>
            </a:r>
          </a:p>
          <a:p>
            <a:endParaRPr lang="tr-TR" dirty="0"/>
          </a:p>
          <a:p>
            <a:r>
              <a:rPr lang="tr-TR" dirty="0"/>
              <a:t>You will see the output and the analysis you asked </a:t>
            </a:r>
            <a:r>
              <a:rPr lang="tr-TR" dirty="0" smtClean="0"/>
              <a:t>for</a:t>
            </a:r>
            <a:r>
              <a:rPr lang="en-US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Look </a:t>
            </a:r>
            <a:r>
              <a:rPr lang="tr-TR" dirty="0" smtClean="0"/>
              <a:t>at </a:t>
            </a:r>
            <a:r>
              <a:rPr lang="tr-TR" dirty="0"/>
              <a:t>Alpha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87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5198429"/>
              </p:ext>
            </p:extLst>
          </p:nvPr>
        </p:nvGraphicFramePr>
        <p:xfrm>
          <a:off x="1259632" y="1772816"/>
          <a:ext cx="3744416" cy="1800199"/>
        </p:xfrm>
        <a:graphic>
          <a:graphicData uri="http://schemas.openxmlformats.org/drawingml/2006/table">
            <a:tbl>
              <a:tblPr/>
              <a:tblGrid>
                <a:gridCol w="1351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1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0033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Reliability Statistics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013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Cronbach's Alpha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Cronbach's Alpha Based on Standardized Items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 of Items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051720" y="3284984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292080" y="3972731"/>
            <a:ext cx="234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Acepted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be </a:t>
            </a:r>
            <a:r>
              <a:rPr lang="tr-TR" dirty="0" err="1">
                <a:solidFill>
                  <a:srgbClr val="FF0000"/>
                </a:solidFill>
              </a:rPr>
              <a:t>reliable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8" name="Düz Ok Bağlayıcısı 7"/>
          <p:cNvCxnSpPr>
            <a:stCxn id="5" idx="6"/>
          </p:cNvCxnSpPr>
          <p:nvPr/>
        </p:nvCxnSpPr>
        <p:spPr>
          <a:xfrm>
            <a:off x="2915816" y="3537012"/>
            <a:ext cx="2304256" cy="684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8273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1510</TotalTime>
  <Words>2314</Words>
  <Application>Microsoft Office PowerPoint</Application>
  <PresentationFormat>On-screen Show (4:3)</PresentationFormat>
  <Paragraphs>939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Bitişiklik</vt:lpstr>
      <vt:lpstr>Belge</vt:lpstr>
      <vt:lpstr>FACTOR ANALYSIS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Factor Analysis</vt:lpstr>
      <vt:lpstr>Two Aproaches</vt:lpstr>
      <vt:lpstr>Slide 14</vt:lpstr>
      <vt:lpstr>Using factor analysis in SPSS (EFA)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Analysing  correlation matrix</vt:lpstr>
      <vt:lpstr>B) KMO &amp; Barlett’s  Test</vt:lpstr>
      <vt:lpstr>C) Commonalities </vt:lpstr>
      <vt:lpstr>D) Total Variance Explained </vt:lpstr>
      <vt:lpstr>D) Total Variance Explained </vt:lpstr>
      <vt:lpstr>D) Total Variance Explained </vt:lpstr>
      <vt:lpstr>D) Total Variance Explained </vt:lpstr>
      <vt:lpstr>D) Total Variance Explained </vt:lpstr>
      <vt:lpstr>E) Component Matrix  (factor loads)</vt:lpstr>
      <vt:lpstr>Slide 38</vt:lpstr>
      <vt:lpstr>F) Scree Plot </vt:lpstr>
      <vt:lpstr>Slide 40</vt:lpstr>
      <vt:lpstr>Slide 41</vt:lpstr>
      <vt:lpstr>Slide 42</vt:lpstr>
      <vt:lpstr>Slide 43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ANALYSIS</dc:title>
  <dc:creator>Sony</dc:creator>
  <cp:lastModifiedBy>rubab</cp:lastModifiedBy>
  <cp:revision>110</cp:revision>
  <dcterms:created xsi:type="dcterms:W3CDTF">2013-04-02T08:35:14Z</dcterms:created>
  <dcterms:modified xsi:type="dcterms:W3CDTF">2020-04-23T21:02:13Z</dcterms:modified>
</cp:coreProperties>
</file>